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0" r:id="rId11"/>
  </p:sldIdLst>
  <p:sldSz cx="12192000" cy="6858000"/>
  <p:notesSz cx="6858000" cy="9144000"/>
  <p:defaultTextStyle>
    <a:defPPr lvl="0">
      <a:defRPr lang="x-none"/>
    </a:defPPr>
    <a:lvl1pPr marL="0" lv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lvl="1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lvl="2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lvl="3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lvl="4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lvl="5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lvl="6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lvl="7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lvl="8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9112619397138406E-2"/>
          <c:y val="0.19086480270035516"/>
          <c:w val="0.8265071106317734"/>
          <c:h val="0.6351564753183717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explosion val="11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4-EBB3-4E0D-9C1B-9868BE131891}"/>
              </c:ext>
            </c:extLst>
          </c:dPt>
          <c:dPt>
            <c:idx val="1"/>
            <c:bubble3D val="0"/>
            <c:explosion val="11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EBB3-4E0D-9C1B-9868BE131891}"/>
              </c:ext>
            </c:extLst>
          </c:dPt>
          <c:dPt>
            <c:idx val="2"/>
            <c:bubble3D val="0"/>
            <c:explosion val="11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EBB3-4E0D-9C1B-9868BE131891}"/>
              </c:ext>
            </c:extLst>
          </c:dPt>
          <c:dPt>
            <c:idx val="3"/>
            <c:bubble3D val="0"/>
            <c:explosion val="1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6-EBB3-4E0D-9C1B-9868BE131891}"/>
              </c:ext>
            </c:extLst>
          </c:dPt>
          <c:dPt>
            <c:idx val="4"/>
            <c:bubble3D val="0"/>
            <c:explosion val="8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EBB3-4E0D-9C1B-9868BE131891}"/>
              </c:ext>
            </c:extLst>
          </c:dPt>
          <c:dPt>
            <c:idx val="5"/>
            <c:bubble3D val="0"/>
            <c:explosion val="8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8-EBB3-4E0D-9C1B-9868BE131891}"/>
              </c:ext>
            </c:extLst>
          </c:dPt>
          <c:dPt>
            <c:idx val="6"/>
            <c:bubble3D val="0"/>
            <c:explosion val="8"/>
            <c:spPr>
              <a:gradFill rotWithShape="1">
                <a:gsLst>
                  <a:gs pos="0">
                    <a:schemeClr val="accent1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A-EBB3-4E0D-9C1B-9868BE131891}"/>
              </c:ext>
            </c:extLst>
          </c:dPt>
          <c:dLbls>
            <c:dLbl>
              <c:idx val="3"/>
              <c:layout>
                <c:manualLayout>
                  <c:x val="-3.2452857301975564E-2"/>
                  <c:y val="-2.3595413348910456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BB3-4E0D-9C1B-9868BE131891}"/>
                </c:ext>
              </c:extLst>
            </c:dLbl>
            <c:dLbl>
              <c:idx val="4"/>
              <c:layout>
                <c:manualLayout>
                  <c:x val="-1.7180924453987133E-2"/>
                  <c:y val="-4.2471744028038043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BB3-4E0D-9C1B-9868BE131891}"/>
                </c:ext>
              </c:extLst>
            </c:dLbl>
            <c:dLbl>
              <c:idx val="5"/>
              <c:layout>
                <c:manualLayout>
                  <c:x val="3.8179832119971252E-3"/>
                  <c:y val="-4.011220269314701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EBB3-4E0D-9C1B-9868BE131891}"/>
                </c:ext>
              </c:extLst>
            </c:dLbl>
            <c:dLbl>
              <c:idx val="6"/>
              <c:layout>
                <c:manualLayout>
                  <c:x val="3.4361848907974127E-2"/>
                  <c:y val="-7.0786240046730063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EBB3-4E0D-9C1B-9868BE131891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Лист1!$A$2:$A$8</c:f>
              <c:strCache>
                <c:ptCount val="7"/>
                <c:pt idx="0">
                  <c:v>Голубика</c:v>
                </c:pt>
                <c:pt idx="1">
                  <c:v>Клубника</c:v>
                </c:pt>
                <c:pt idx="2">
                  <c:v>Малина</c:v>
                </c:pt>
                <c:pt idx="3">
                  <c:v>Ежевика</c:v>
                </c:pt>
                <c:pt idx="4">
                  <c:v>Физалис</c:v>
                </c:pt>
                <c:pt idx="5">
                  <c:v>Смородина</c:v>
                </c:pt>
                <c:pt idx="6">
                  <c:v>Другие</c:v>
                </c:pt>
              </c:strCache>
            </c:strRef>
          </c:cat>
          <c:val>
            <c:numRef>
              <c:f>Лист1!$B$2:$B$8</c:f>
              <c:numCache>
                <c:formatCode>#,##0</c:formatCode>
                <c:ptCount val="7"/>
                <c:pt idx="0">
                  <c:v>395582</c:v>
                </c:pt>
                <c:pt idx="1">
                  <c:v>313638</c:v>
                </c:pt>
                <c:pt idx="2">
                  <c:v>224387</c:v>
                </c:pt>
                <c:pt idx="3">
                  <c:v>24499</c:v>
                </c:pt>
                <c:pt idx="4">
                  <c:v>15270</c:v>
                </c:pt>
                <c:pt idx="5">
                  <c:v>8226</c:v>
                </c:pt>
                <c:pt idx="6">
                  <c:v>8976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BB3-4E0D-9C1B-9868BE131891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91660344782483"/>
          <c:y val="0.13478170637737918"/>
          <c:w val="0.83618970884453392"/>
          <c:h val="0.6819056294517387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Голубика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  <c:pt idx="3">
                  <c:v>Июль</c:v>
                </c:pt>
                <c:pt idx="4">
                  <c:v>Август</c:v>
                </c:pt>
                <c:pt idx="5">
                  <c:v>Сентябрь</c:v>
                </c:pt>
              </c:strCache>
            </c:strRef>
          </c:cat>
          <c:val>
            <c:numRef>
              <c:f>Лист1!$B$2:$B$7</c:f>
              <c:numCache>
                <c:formatCode>#,##0</c:formatCode>
                <c:ptCount val="6"/>
                <c:pt idx="0">
                  <c:v>46062.368000000002</c:v>
                </c:pt>
                <c:pt idx="1">
                  <c:v>42350.186999999991</c:v>
                </c:pt>
                <c:pt idx="2">
                  <c:v>29141.511999999999</c:v>
                </c:pt>
                <c:pt idx="3">
                  <c:v>24639.819</c:v>
                </c:pt>
                <c:pt idx="4">
                  <c:v>26562.297999999999</c:v>
                </c:pt>
                <c:pt idx="5">
                  <c:v>26883.573999999993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6DE-4201-8AF2-B4EBA9325A0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Клубника</c:v>
                </c:pt>
              </c:strCache>
            </c:strRef>
          </c:tx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  <c:pt idx="3">
                  <c:v>Июль</c:v>
                </c:pt>
                <c:pt idx="4">
                  <c:v>Август</c:v>
                </c:pt>
                <c:pt idx="5">
                  <c:v>Сентябрь</c:v>
                </c:pt>
              </c:strCache>
            </c:strRef>
          </c:cat>
          <c:val>
            <c:numRef>
              <c:f>Лист1!$C$2:$C$7</c:f>
              <c:numCache>
                <c:formatCode>#,##0</c:formatCode>
                <c:ptCount val="6"/>
                <c:pt idx="0">
                  <c:v>44353.675999999999</c:v>
                </c:pt>
                <c:pt idx="1">
                  <c:v>57716.490000000005</c:v>
                </c:pt>
                <c:pt idx="2">
                  <c:v>45218.816999999995</c:v>
                </c:pt>
                <c:pt idx="3">
                  <c:v>16809.877000000004</c:v>
                </c:pt>
                <c:pt idx="4">
                  <c:v>10697.324999999999</c:v>
                </c:pt>
                <c:pt idx="5">
                  <c:v>9423.6649999999972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6DE-4201-8AF2-B4EBA9325A0F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малина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lt1">
                          <a:lumMod val="95000"/>
                          <a:alpha val="54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6"/>
                <c:pt idx="0">
                  <c:v>Апрель</c:v>
                </c:pt>
                <c:pt idx="1">
                  <c:v>Май</c:v>
                </c:pt>
                <c:pt idx="2">
                  <c:v>Июнь</c:v>
                </c:pt>
                <c:pt idx="3">
                  <c:v>Июль</c:v>
                </c:pt>
                <c:pt idx="4">
                  <c:v>Август</c:v>
                </c:pt>
                <c:pt idx="5">
                  <c:v>Сентябрь</c:v>
                </c:pt>
              </c:strCache>
            </c:strRef>
          </c:cat>
          <c:val>
            <c:numRef>
              <c:f>Лист1!$D$2:$D$7</c:f>
              <c:numCache>
                <c:formatCode>#,##0</c:formatCode>
                <c:ptCount val="6"/>
                <c:pt idx="0">
                  <c:v>23830.494999999999</c:v>
                </c:pt>
                <c:pt idx="1">
                  <c:v>18083.53</c:v>
                </c:pt>
                <c:pt idx="2">
                  <c:v>9056.7250000000004</c:v>
                </c:pt>
                <c:pt idx="3">
                  <c:v>10643.705000000002</c:v>
                </c:pt>
                <c:pt idx="4">
                  <c:v>14972.715000000002</c:v>
                </c:pt>
                <c:pt idx="5">
                  <c:v>10199.675000000001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6DE-4201-8AF2-B4EBA9325A0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162923583"/>
        <c:axId val="5269311"/>
      </c:lineChart>
      <c:catAx>
        <c:axId val="16292358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lt1">
                <a:lumMod val="95000"/>
                <a:alpha val="1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269311"/>
        <c:crosses val="autoZero"/>
        <c:auto val="1"/>
        <c:lblAlgn val="ctr"/>
        <c:lblOffset val="100"/>
        <c:noMultiLvlLbl val="0"/>
      </c:catAx>
      <c:valAx>
        <c:axId val="5269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2923583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EB80-4DD0-8B41-8A20-64CBF4480AB6}" type="datetimeFigureOut">
              <a:rPr lang="x-none" smtClean="0"/>
              <a:t>22.02.2022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734B2E-6361-2D4A-9D7E-18C77D8EEB2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59926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A7F0872-BC6C-D64A-BBA0-2694829254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8267" b="153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E6AD71-46D5-9541-B8F8-6B81A7FB27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64251"/>
            <a:ext cx="6629400" cy="185935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3D08AF-93F1-7A49-9663-3CAB7FA28C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60127"/>
            <a:ext cx="7753815" cy="117645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F849-D494-8941-B76B-C011E171C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68647-4381-2044-A885-9FDDA139EB27}" type="datetime1">
              <a:rPr lang="ru-RU" smtClean="0"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60DBD-D8BF-AB41-BF0C-796A63D11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04584" y="6356350"/>
            <a:ext cx="7753816" cy="365125"/>
          </a:xfrm>
        </p:spPr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83146-59FB-1846-A868-E36516517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63454" y="6356350"/>
            <a:ext cx="574288" cy="365125"/>
          </a:xfrm>
        </p:spPr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28808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B9E374-D238-8747-B05B-D24659E52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088" y="365125"/>
            <a:ext cx="96012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D3A204-357B-944A-AA20-04E177C9DC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60088" y="1825625"/>
            <a:ext cx="9601200" cy="4039916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7D231A-D7F2-CC45-A06E-1EEA92B4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507C7-8A5F-D349-B19D-EF8E6C9F904A}" type="datetime1">
              <a:rPr lang="ru-RU" smtClean="0"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39478D-8729-2C4A-ABD7-A5D61ADE7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CADB3-6507-CF45-B492-BECA6897C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8654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8F1775F-116F-C94B-BC87-4A6C376A3D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1902212" cy="5811838"/>
          </a:xfrm>
        </p:spPr>
        <p:txBody>
          <a:bodyPr vert="eaVert"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A24E8-99C7-B44A-9EC8-1BA7589D5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564888" y="365125"/>
            <a:ext cx="7007612" cy="5811838"/>
          </a:xfrm>
        </p:spPr>
        <p:txBody>
          <a:bodyPr vert="eaVert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AA6AE3-19A0-A041-9C9A-7BBCFF94C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9E669-CDA1-A649-A40E-728B708B1471}" type="datetime1">
              <a:rPr lang="ru-RU" smtClean="0"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82FB28-21A4-3F47-B966-C4A196D72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741EA2-1C76-4047-97F1-EC1A6EEBE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89066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FDF53-E1AF-A841-899E-04DA1B6C6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276CE-60EF-AF4C-BD34-F4347C38C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E3161-7589-E14E-B74E-03751711C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9AF5-E0A8-4145-B751-6732FE0CF08E}" type="datetime1">
              <a:rPr lang="ru-RU" smtClean="0"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CE580D-1D02-8147-8BA6-E42525F59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E839F-3EEC-E749-9FC4-920F02FE3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6702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1FF551-4305-8142-8AFB-72822C0CE8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E2629F-AB97-204C-90A5-B66DB199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205" y="1709738"/>
            <a:ext cx="930011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FDAD87-94F4-EB44-96A9-DAC50FEB54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6205" y="4589463"/>
            <a:ext cx="930011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AEB336-E95A-DF45-8D1E-B1F09283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518F4-6625-3540-B196-F87F9F49EC4C}" type="datetime1">
              <a:rPr lang="ru-RU" smtClean="0"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1A0BE-3AA4-C348-A92B-F575AE8C1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481AAB-F375-AC4C-AF26-BC1CF2F66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1315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F28B2-29B5-0E45-98A3-33E9CA1E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23FD9-E161-1142-BD5C-F5F87D3DBC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424" y="1825624"/>
            <a:ext cx="4882376" cy="39600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D0AE90-A876-0B4F-B4D0-F66E45E48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4778298" cy="396000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E949DD-8EA2-484F-8645-5E50EB3B8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37A0A-59AC-9C4A-8020-6E17C017830E}" type="datetime1">
              <a:rPr lang="ru-RU" smtClean="0"/>
              <a:t>22.02.2022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6FCEF-7098-FA4F-A7EB-C6FB920F1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15F2A8-EA32-454E-B125-0579C82E7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51363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743C6-6B52-3B48-92D8-411F81F1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365125"/>
            <a:ext cx="10217964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75E96C-3C72-3E4A-AF7A-40C789AB6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424" y="1681163"/>
            <a:ext cx="50079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4AE077-79B6-1841-92C6-69A7E08D3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7424" y="2505075"/>
            <a:ext cx="5007984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01AB3-17C8-6849-B502-9F7721B6A8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2741" y="1681163"/>
            <a:ext cx="503264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A54D85-60F1-EC4C-BE14-0DF314F220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2741" y="2505075"/>
            <a:ext cx="5032647" cy="336046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9C45CE-7F61-F349-9969-EAF9866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968121-3CE7-3E49-974F-544454248309}" type="datetime1">
              <a:rPr lang="ru-RU" smtClean="0"/>
              <a:t>22.02.2022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1415E-2F2E-4843-B291-76F3D9A56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BE3098A-B4D5-CF4B-8713-ED8C2ED0E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017302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13A1E-82FD-FC43-8D00-8CDB31BC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6BBEAC-CA31-6D44-99C4-F2FB56CC3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EAEA3-3F1A-6B45-B49A-6AFBE0E919BA}" type="datetime1">
              <a:rPr lang="ru-RU" smtClean="0"/>
              <a:t>22.02.2022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60554E-FB52-5C4D-938F-1643A063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2DA8F8-0B16-144A-AD17-7B0EB4771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220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C01483-0244-A748-8A87-8CB93DE44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83CCD6-ACDB-484B-B157-59C584859415}" type="datetime1">
              <a:rPr lang="ru-RU" smtClean="0"/>
              <a:t>22.02.2022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4EB91D-00DC-AE42-A603-0EEEC38AF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AE034C-2E9D-1D4A-A05F-87CCCA548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10466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2A8D7-A2FD-4645-A865-D1E365A6D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243A-3098-994F-A389-6CCE390DB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BD989D-B2D8-124C-8E12-C6747A992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CA7B1-F889-4A4B-BDF6-F207128543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4EEAD-6B5F-2241-9525-2554A063C587}" type="datetime1">
              <a:rPr lang="ru-RU" smtClean="0"/>
              <a:t>22.02.2022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8EC1D7-E0A5-5740-BAF3-A8DDBA94B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BE5AEC-E7BF-EB47-9862-42C53A76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3458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12EAA-8B86-E648-AF66-15486038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424" y="449262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5516DD-5622-DA42-9FFD-E329376275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49263"/>
            <a:ext cx="6172200" cy="54117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B3527C-B406-0E4B-B005-FE17315BA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37424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A0126E-EACB-004B-A462-A93E0FC45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B5633-A952-CD4D-9F56-7258D8D4E7AA}" type="datetime1">
              <a:rPr lang="ru-RU" smtClean="0"/>
              <a:t>22.02.2022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E770A7-4B05-6145-89BC-FECB1C587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 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C0551-6B3E-4F43-B7E5-6C48D542A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4632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A1B321E-9B11-4640-912D-405782582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3614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50937A-4CD9-B34D-BC78-12F6306C2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10DA8F-B4D6-6D4F-838D-5135F3743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6566" y="1825625"/>
            <a:ext cx="9233210" cy="41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646ED-FA13-BB41-AC43-442BA2F4C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19" y="6356505"/>
            <a:ext cx="10352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2C03CC-E1A1-4145-A94D-FBECA33954E0}" type="datetime1">
              <a:rPr lang="ru-RU" smtClean="0"/>
              <a:t>22.02.2022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B7DC3-BEE2-D642-B96F-39FBFF4DB0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38130" y="6356350"/>
            <a:ext cx="53770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V </a:t>
            </a:r>
            <a:r>
              <a:rPr lang="ru-RU" dirty="0"/>
              <a:t>Международная конференция Ягоды России 2022</a:t>
            </a:r>
            <a:endParaRPr lang="en-US" dirty="0"/>
          </a:p>
          <a:p>
            <a:r>
              <a:rPr lang="ru-RU" dirty="0"/>
              <a:t>24 – 25 февраля, г. Воронеж</a:t>
            </a:r>
            <a:endParaRPr lang="x-non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E2A-DF48-574B-B0AE-715D70E41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799" y="6334357"/>
            <a:ext cx="73598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F7520-39D1-9441-8AAA-83801A63571E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9424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mailto:rvazhenkov@azbukavkusa.ru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15F05-D229-6341-A833-1B92C5BB168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000" b="1" i="1" dirty="0"/>
              <a:t>Развитие взаимодействия производителей ягод с сетевой розницей </a:t>
            </a:r>
            <a:endParaRPr lang="x-none" sz="4000" b="1" i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619" y="4479988"/>
            <a:ext cx="3922937" cy="138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293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8457A3-2D8D-EF43-B743-CDEE9F4C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365125"/>
            <a:ext cx="9233210" cy="2491091"/>
          </a:xfrm>
        </p:spPr>
        <p:txBody>
          <a:bodyPr>
            <a:normAutofit/>
          </a:bodyPr>
          <a:lstStyle/>
          <a:p>
            <a:pPr algn="ctr"/>
            <a:r>
              <a:rPr lang="ru-RU" sz="9600" b="1" dirty="0"/>
              <a:t>Вопросы?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FB83D7-F778-3945-83F2-E2D258872A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6566" y="2948683"/>
            <a:ext cx="9233210" cy="3017219"/>
          </a:xfrm>
        </p:spPr>
        <p:txBody>
          <a:bodyPr/>
          <a:lstStyle/>
          <a:p>
            <a:r>
              <a:rPr lang="ru-RU" dirty="0"/>
              <a:t>Контакты докладчика:</a:t>
            </a:r>
            <a:br>
              <a:rPr lang="ru-RU" dirty="0"/>
            </a:br>
            <a:r>
              <a:rPr lang="en-US" dirty="0" err="1">
                <a:hlinkClick r:id="rId2"/>
              </a:rPr>
              <a:t>rvazhenkov@</a:t>
            </a:r>
            <a:r>
              <a:rPr lang="en-US" err="1">
                <a:hlinkClick r:id="rId2"/>
              </a:rPr>
              <a:t>azbukavkusa</a:t>
            </a:r>
            <a:r>
              <a:rPr lang="en-US">
                <a:hlinkClick r:id="rId2"/>
              </a:rPr>
              <a:t>.ru</a:t>
            </a:r>
            <a:endParaRPr lang="en-US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4AA95AB-88F9-734C-97CD-E1FFB7B60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A2A1C2-33A1-0A40-9D8E-135DBE65F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8873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D5D802D-7367-414B-9814-A42595CBC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A398A54-9110-AF41-A5F0-6944E7AE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2</a:t>
            </a:fld>
            <a:endParaRPr lang="x-none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7067" y="195072"/>
            <a:ext cx="3922937" cy="13813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9687" y="4509325"/>
            <a:ext cx="3171825" cy="10763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091" y="4556949"/>
            <a:ext cx="3124200" cy="9810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167" y="4662864"/>
            <a:ext cx="2257425" cy="8477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t="23483" r="13521" b="-4783"/>
          <a:stretch/>
        </p:blipFill>
        <p:spPr>
          <a:xfrm>
            <a:off x="5083581" y="2105892"/>
            <a:ext cx="2950418" cy="215014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72" t="7657" b="1851"/>
          <a:stretch/>
        </p:blipFill>
        <p:spPr>
          <a:xfrm>
            <a:off x="8334884" y="1967766"/>
            <a:ext cx="2890456" cy="25237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55" b="13867"/>
          <a:stretch/>
        </p:blipFill>
        <p:spPr>
          <a:xfrm>
            <a:off x="1309687" y="1870416"/>
            <a:ext cx="3473010" cy="26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901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00C5D0-6010-D84A-80C2-37982FD99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838" y="1"/>
            <a:ext cx="8743002" cy="941832"/>
          </a:xfrm>
        </p:spPr>
        <p:txBody>
          <a:bodyPr/>
          <a:lstStyle/>
          <a:p>
            <a:r>
              <a:rPr lang="ru-RU" b="1" i="1" dirty="0"/>
              <a:t>Ягоды в Азбуке Вкуса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884E87-0B3D-1C40-985A-25418DB7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C330955-3C06-1E4C-A903-0F33AD662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3</a:t>
            </a:fld>
            <a:endParaRPr lang="x-none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589" y="4481823"/>
            <a:ext cx="2029595" cy="16225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39" y="1422829"/>
            <a:ext cx="2166002" cy="46815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41" y="4480235"/>
            <a:ext cx="2165571" cy="1624178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9EE35A71-6019-A44A-9557-17815D9233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50582" y="792351"/>
            <a:ext cx="5837770" cy="3687883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400" kern="0" dirty="0">
                <a:latin typeface="FranklinGothicBookCTT" panose="020B0504030503020204" pitchFamily="34" charset="0"/>
              </a:rPr>
              <a:t>Ягода  - </a:t>
            </a:r>
            <a:r>
              <a:rPr lang="ru-RU" sz="4400" kern="0" dirty="0" err="1">
                <a:latin typeface="FranklinGothicBookCTT" panose="020B0504030503020204" pitchFamily="34" charset="0"/>
              </a:rPr>
              <a:t>трафикообразующая</a:t>
            </a:r>
            <a:r>
              <a:rPr lang="ru-RU" sz="4400" kern="0" dirty="0">
                <a:latin typeface="FranklinGothicBookCTT" panose="020B0504030503020204" pitchFamily="34" charset="0"/>
              </a:rPr>
              <a:t> подкатегория, драйвер количества чеков.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400" kern="0" dirty="0">
                <a:latin typeface="FranklinGothicBookCTT" panose="020B0504030503020204" pitchFamily="34" charset="0"/>
              </a:rPr>
              <a:t>Доля ягоды в ТО категории составляет 2</a:t>
            </a:r>
            <a:r>
              <a:rPr lang="en-US" sz="4400" kern="0" dirty="0">
                <a:latin typeface="FranklinGothicBookCTT" panose="020B0504030503020204" pitchFamily="34" charset="0"/>
              </a:rPr>
              <a:t>4</a:t>
            </a:r>
            <a:r>
              <a:rPr lang="ru-RU" sz="4400" kern="0" dirty="0">
                <a:latin typeface="FranklinGothicBookCTT" panose="020B0504030503020204" pitchFamily="34" charset="0"/>
              </a:rPr>
              <a:t>%.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</a:pPr>
            <a:endParaRPr lang="ru-RU" sz="4400" kern="0" dirty="0">
              <a:latin typeface="FranklinGothicBookCTT" panose="020B05040305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400" kern="0" dirty="0">
                <a:latin typeface="FranklinGothicBookCTT" panose="020B0504030503020204" pitchFamily="34" charset="0"/>
              </a:rPr>
              <a:t>Что развиваем: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4400" kern="0" dirty="0">
                <a:latin typeface="FranklinGothicBookCTT" panose="020B0504030503020204" pitchFamily="34" charset="0"/>
              </a:rPr>
              <a:t>Дикая ягода (земляника лесная, морошка, жимолость, шелковица)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4400" kern="0" dirty="0">
                <a:latin typeface="FranklinGothicBookCTT" panose="020B0504030503020204" pitchFamily="34" charset="0"/>
              </a:rPr>
              <a:t>Сезонная ягода (голубика ,клубника, малина, ежевика, облепиха, смородина)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endParaRPr lang="ru-RU" sz="4400" kern="0" dirty="0">
              <a:latin typeface="FranklinGothicBookCTT" panose="020B0504030503020204" pitchFamily="34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4400" kern="0" dirty="0">
                <a:latin typeface="FranklinGothicBookCTT" panose="020B0504030503020204" pitchFamily="34" charset="0"/>
              </a:rPr>
              <a:t>Как развиваем: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4400" kern="0" dirty="0">
                <a:latin typeface="FranklinGothicBookCTT" panose="020B0504030503020204" pitchFamily="34" charset="0"/>
              </a:rPr>
              <a:t>Расширенная выкладка ягоды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4400" kern="0" dirty="0">
                <a:latin typeface="FranklinGothicBookCTT" panose="020B0504030503020204" pitchFamily="34" charset="0"/>
              </a:rPr>
              <a:t>Маркетинговые инструменты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4400" kern="0" dirty="0">
                <a:latin typeface="FranklinGothicBookCTT" panose="020B0504030503020204" pitchFamily="34" charset="0"/>
              </a:rPr>
              <a:t>Конкурентные цены по рынку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4400" kern="0" dirty="0">
                <a:latin typeface="FranklinGothicBookCTT" panose="020B0504030503020204" pitchFamily="34" charset="0"/>
              </a:rPr>
              <a:t>Ежедневные поставки ягоды в магазин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AutoNum type="arabicPeriod"/>
            </a:pPr>
            <a:r>
              <a:rPr lang="ru-RU" sz="4400" kern="0" dirty="0">
                <a:latin typeface="FranklinGothicBookCTT" panose="020B0504030503020204" pitchFamily="34" charset="0"/>
              </a:rPr>
              <a:t>Постоянное наличие всего ассортимента ягод в хорошем качестве</a:t>
            </a:r>
            <a:endParaRPr lang="en-US" sz="4400" kern="0" dirty="0">
              <a:latin typeface="FranklinGothicBookCTT" panose="020B0504030503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3775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FDB1ED-334D-BA46-88C6-5E7C62959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395" y="0"/>
            <a:ext cx="9233210" cy="1325563"/>
          </a:xfrm>
        </p:spPr>
        <p:txBody>
          <a:bodyPr/>
          <a:lstStyle/>
          <a:p>
            <a:r>
              <a:rPr lang="ru-RU" b="1" i="1" dirty="0"/>
              <a:t>Продажи 2021</a:t>
            </a:r>
            <a:endParaRPr lang="ru-RU" dirty="0"/>
          </a:p>
        </p:txBody>
      </p:sp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id="{BF82D8D7-481E-4C3A-B1BA-D1E001023A0C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7654911"/>
              </p:ext>
            </p:extLst>
          </p:nvPr>
        </p:nvGraphicFramePr>
        <p:xfrm>
          <a:off x="2806807" y="737799"/>
          <a:ext cx="6652727" cy="53824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479279-DF7C-4545-A5D8-B13E8F24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C30E2-48C1-684B-942E-A87A89D0C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1566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BC822A-41D1-46B5-9C6C-02926EC619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9395" y="0"/>
            <a:ext cx="9233210" cy="1325563"/>
          </a:xfrm>
        </p:spPr>
        <p:txBody>
          <a:bodyPr/>
          <a:lstStyle/>
          <a:p>
            <a:r>
              <a:rPr lang="ru-RU" b="1" i="1" dirty="0"/>
              <a:t>Ягоды 2021, сезон Россия</a:t>
            </a:r>
          </a:p>
        </p:txBody>
      </p:sp>
      <p:graphicFrame>
        <p:nvGraphicFramePr>
          <p:cNvPr id="9" name="Объект 8">
            <a:extLst>
              <a:ext uri="{FF2B5EF4-FFF2-40B4-BE49-F238E27FC236}">
                <a16:creationId xmlns:a16="http://schemas.microsoft.com/office/drawing/2014/main" id="{D20C5095-3693-4E85-8476-309C92CAB00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24403907"/>
              </p:ext>
            </p:extLst>
          </p:nvPr>
        </p:nvGraphicFramePr>
        <p:xfrm>
          <a:off x="2377440" y="1005840"/>
          <a:ext cx="8087360" cy="5059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3959BD-8958-45D3-9A1F-72FF0293F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55686-F139-4527-A163-0BF4F822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142417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9B01F9-D172-48FD-9634-5CA38D3BF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088" y="10370"/>
            <a:ext cx="9233210" cy="1325563"/>
          </a:xfrm>
        </p:spPr>
        <p:txBody>
          <a:bodyPr/>
          <a:lstStyle/>
          <a:p>
            <a:r>
              <a:rPr lang="ru-RU" b="1" i="1" dirty="0"/>
              <a:t>Критерии качества, клубника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B94CC-9BFE-4E40-9C2F-3B53EAD2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D407CF-A105-48C7-BA6A-0EE4156B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6</a:t>
            </a:fld>
            <a:endParaRPr lang="x-none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810AAA8-421C-4B7E-88BC-124B04DF510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16566" y="2022744"/>
            <a:ext cx="4314953" cy="31950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694165-A8C5-4F3D-875C-14BBB13B0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3693" y="1262754"/>
            <a:ext cx="4776083" cy="196377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90EA8D2-C154-41B5-9155-BD30194D99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3693" y="3236684"/>
            <a:ext cx="4776083" cy="2580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92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3FAA08-73D4-4888-A737-43E657226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6566" y="-2876"/>
            <a:ext cx="9233210" cy="1325563"/>
          </a:xfrm>
        </p:spPr>
        <p:txBody>
          <a:bodyPr/>
          <a:lstStyle/>
          <a:p>
            <a:r>
              <a:rPr lang="ru-RU" b="1" i="1" dirty="0"/>
              <a:t>Требования к поставщикам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DEA3A1-E8C6-4EAF-9C3A-7B5BA87DB2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16566" y="1233488"/>
            <a:ext cx="5625914" cy="45577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400" b="1" i="1" dirty="0"/>
              <a:t>Требования к поставщику</a:t>
            </a:r>
            <a:r>
              <a:rPr lang="en-US" sz="1400" b="1" i="1" dirty="0"/>
              <a:t>*</a:t>
            </a:r>
            <a:r>
              <a:rPr lang="ru-RU" sz="1400" b="1" i="1" dirty="0"/>
              <a:t>:</a:t>
            </a:r>
          </a:p>
          <a:p>
            <a:pPr marL="342900" indent="-342900">
              <a:buAutoNum type="arabicParenR"/>
            </a:pPr>
            <a:r>
              <a:rPr lang="ru-RU" sz="1100" dirty="0"/>
              <a:t>Официально зарегистрированное лицо ( ИП или </a:t>
            </a:r>
            <a:r>
              <a:rPr lang="en-US" sz="1100" dirty="0"/>
              <a:t>“</a:t>
            </a:r>
            <a:r>
              <a:rPr lang="ru-RU" sz="1100" dirty="0"/>
              <a:t>ООО</a:t>
            </a:r>
            <a:r>
              <a:rPr lang="en-US" sz="1100" dirty="0"/>
              <a:t>”</a:t>
            </a:r>
            <a:r>
              <a:rPr lang="ru-RU" sz="1100" dirty="0"/>
              <a:t>)</a:t>
            </a:r>
          </a:p>
          <a:p>
            <a:pPr marL="342900" indent="-342900">
              <a:buAutoNum type="arabicParenR"/>
            </a:pPr>
            <a:r>
              <a:rPr lang="ru-RU" sz="1100" dirty="0"/>
              <a:t>Без налоговых ограничений</a:t>
            </a:r>
          </a:p>
          <a:p>
            <a:pPr marL="342900" indent="-342900">
              <a:buAutoNum type="arabicParenR"/>
            </a:pPr>
            <a:r>
              <a:rPr lang="ru-RU" sz="1100" dirty="0"/>
              <a:t>Компания отработала не менее 6 месяцев и имеет налоговые выплаты</a:t>
            </a:r>
          </a:p>
          <a:p>
            <a:pPr marL="342900" indent="-342900">
              <a:buAutoNum type="arabicParenR"/>
            </a:pPr>
            <a:r>
              <a:rPr lang="ru-RU" sz="1100" dirty="0"/>
              <a:t>Безналичный способ оплаты в рамках законодательства.</a:t>
            </a:r>
          </a:p>
          <a:p>
            <a:pPr marL="342900" indent="-342900">
              <a:buAutoNum type="arabicParenR"/>
            </a:pPr>
            <a:r>
              <a:rPr lang="ru-RU" sz="1100" dirty="0"/>
              <a:t>Наличие оборота</a:t>
            </a:r>
          </a:p>
          <a:p>
            <a:pPr marL="0" indent="0">
              <a:buNone/>
            </a:pPr>
            <a:r>
              <a:rPr lang="en-US" sz="1100" dirty="0"/>
              <a:t>* </a:t>
            </a:r>
            <a:r>
              <a:rPr lang="ru-RU" sz="1100" dirty="0"/>
              <a:t>Полный список требований указан в договоре.</a:t>
            </a:r>
          </a:p>
          <a:p>
            <a:endParaRPr lang="ru-RU" sz="1100" dirty="0"/>
          </a:p>
          <a:p>
            <a:pPr marL="0" indent="0">
              <a:buNone/>
            </a:pPr>
            <a:r>
              <a:rPr lang="ru-RU" sz="1400" b="1" i="1" dirty="0"/>
              <a:t>Основные требования к поставке*</a:t>
            </a:r>
            <a:r>
              <a:rPr lang="en-US" sz="1400" b="1" i="1" dirty="0"/>
              <a:t>*</a:t>
            </a:r>
            <a:r>
              <a:rPr lang="ru-RU" sz="1400" b="1" i="1" dirty="0"/>
              <a:t>:</a:t>
            </a:r>
          </a:p>
          <a:p>
            <a:pPr>
              <a:buAutoNum type="arabicParenR"/>
            </a:pPr>
            <a:r>
              <a:rPr lang="ru-RU" sz="1100" dirty="0"/>
              <a:t>Допустимая температура от 2-8 градусов на сезонную ягоду.</a:t>
            </a:r>
          </a:p>
          <a:p>
            <a:pPr>
              <a:buAutoNum type="arabicParenR"/>
            </a:pPr>
            <a:r>
              <a:rPr lang="ru-RU" sz="1100" dirty="0" err="1"/>
              <a:t>Европаллеты</a:t>
            </a:r>
            <a:endParaRPr lang="ru-RU" sz="1100" dirty="0"/>
          </a:p>
          <a:p>
            <a:pPr>
              <a:buAutoNum type="arabicParenR"/>
            </a:pPr>
            <a:r>
              <a:rPr lang="ru-RU" sz="1100" dirty="0"/>
              <a:t>Маркировка, </a:t>
            </a:r>
            <a:r>
              <a:rPr lang="ru-RU" sz="1100" dirty="0" err="1"/>
              <a:t>шк</a:t>
            </a:r>
            <a:endParaRPr lang="ru-RU" sz="1100" dirty="0"/>
          </a:p>
          <a:p>
            <a:pPr>
              <a:buAutoNum type="arabicParenR"/>
            </a:pPr>
            <a:r>
              <a:rPr lang="ru-RU" sz="1100" dirty="0"/>
              <a:t>Без подтеков и плесени.</a:t>
            </a:r>
          </a:p>
          <a:p>
            <a:pPr>
              <a:buAutoNum type="arabicParenR"/>
            </a:pPr>
            <a:r>
              <a:rPr lang="ru-RU" sz="1100" dirty="0"/>
              <a:t>Без кислого запаха и забродившего вкуса</a:t>
            </a:r>
          </a:p>
          <a:p>
            <a:pPr marL="0" indent="0">
              <a:buNone/>
            </a:pPr>
            <a:r>
              <a:rPr lang="ru-RU" sz="1100" dirty="0"/>
              <a:t>*</a:t>
            </a:r>
            <a:r>
              <a:rPr lang="en-US" sz="1100" dirty="0"/>
              <a:t>*</a:t>
            </a:r>
            <a:r>
              <a:rPr lang="ru-RU" sz="1100" dirty="0"/>
              <a:t>На каждый вид ягоды в нашей компании разработан паспорт качества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2155EC-D627-4372-B7C5-117E0508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508F23-685A-4E95-AD86-7259ECEF6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7</a:t>
            </a:fld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A8A8419-56B5-4B5C-8608-30D44FC208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4378" y="1887837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215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3DDD76-6C36-4FF8-BF2C-86CBCA582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195" y="0"/>
            <a:ext cx="9233210" cy="1325563"/>
          </a:xfrm>
        </p:spPr>
        <p:txBody>
          <a:bodyPr/>
          <a:lstStyle/>
          <a:p>
            <a:r>
              <a:rPr lang="ru-RU" b="1" i="1" dirty="0"/>
              <a:t>Основные сложности при работе с фермерами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5BA745-C5F6-4889-A8F9-954407043F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3194" y="1672520"/>
            <a:ext cx="6247285" cy="42304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b="1" i="1" dirty="0"/>
              <a:t>Основные сложности, с которыми столкнулись в прошлом году:</a:t>
            </a:r>
          </a:p>
          <a:p>
            <a:pPr marL="342900" indent="-342900">
              <a:buAutoNum type="arabicParenR"/>
            </a:pPr>
            <a:r>
              <a:rPr lang="ru-RU" sz="1100" dirty="0"/>
              <a:t>Фермер не имеет юридического лица</a:t>
            </a:r>
          </a:p>
          <a:p>
            <a:pPr marL="342900" indent="-342900">
              <a:buAutoNum type="arabicParenR"/>
            </a:pPr>
            <a:r>
              <a:rPr lang="ru-RU" sz="1100" dirty="0"/>
              <a:t>Оплата только наличными</a:t>
            </a:r>
          </a:p>
          <a:p>
            <a:pPr marL="342900" indent="-342900">
              <a:buAutoNum type="arabicParenR"/>
            </a:pPr>
            <a:r>
              <a:rPr lang="ru-RU" sz="1100" dirty="0"/>
              <a:t>Отсутствие доставки до склада</a:t>
            </a:r>
          </a:p>
          <a:p>
            <a:pPr marL="342900" indent="-342900">
              <a:buAutoNum type="arabicParenR"/>
            </a:pPr>
            <a:r>
              <a:rPr lang="ru-RU" sz="1100" dirty="0"/>
              <a:t>Отсутствие транспорта с </a:t>
            </a:r>
            <a:r>
              <a:rPr lang="ru-RU" sz="1100" dirty="0" err="1"/>
              <a:t>рефрежераторами</a:t>
            </a:r>
            <a:endParaRPr lang="ru-RU" sz="1100" dirty="0"/>
          </a:p>
          <a:p>
            <a:pPr marL="342900" indent="-342900">
              <a:buAutoNum type="arabicParenR"/>
            </a:pPr>
            <a:r>
              <a:rPr lang="ru-RU" sz="1100" dirty="0"/>
              <a:t>Нарушение температурных режимов при поставке</a:t>
            </a:r>
          </a:p>
          <a:p>
            <a:pPr marL="342900" indent="-342900">
              <a:buAutoNum type="arabicParenR"/>
            </a:pPr>
            <a:r>
              <a:rPr lang="ru-RU" sz="1100" dirty="0"/>
              <a:t>Отсутствие необходимого объема</a:t>
            </a:r>
          </a:p>
          <a:p>
            <a:pPr marL="342900" indent="-342900">
              <a:buAutoNum type="arabicParenR"/>
            </a:pPr>
            <a:r>
              <a:rPr lang="ru-RU" sz="1100" dirty="0"/>
              <a:t>Долгий промежуток между заказами и поставкой ( бывает до 5 дней)</a:t>
            </a:r>
          </a:p>
          <a:p>
            <a:pPr marL="342900" indent="-342900">
              <a:buAutoNum type="arabicParenR"/>
            </a:pPr>
            <a:r>
              <a:rPr lang="ru-RU" sz="1100" dirty="0"/>
              <a:t>Не соответствующее качество ягоды (при входе)</a:t>
            </a:r>
          </a:p>
          <a:p>
            <a:pPr marL="342900" indent="-342900">
              <a:buAutoNum type="arabicParenR"/>
            </a:pPr>
            <a:r>
              <a:rPr lang="ru-RU" sz="1100" dirty="0"/>
              <a:t>Ягода не выдерживает мин срок хранения 1-2 дня</a:t>
            </a:r>
          </a:p>
          <a:p>
            <a:pPr marL="342900" indent="-342900">
              <a:buAutoNum type="arabicParenR"/>
            </a:pPr>
            <a:r>
              <a:rPr lang="ru-RU" sz="1100" dirty="0"/>
              <a:t>Температурный режим не выдерживает</a:t>
            </a:r>
          </a:p>
          <a:p>
            <a:pPr marL="342900" indent="-342900">
              <a:buAutoNum type="arabicParenR"/>
            </a:pPr>
            <a:r>
              <a:rPr lang="ru-RU" sz="1100" dirty="0"/>
              <a:t>Ошибки в маркировке</a:t>
            </a:r>
          </a:p>
          <a:p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69B47D-BC36-4361-9FB5-C8981097E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8174D30-C8A1-4E27-B36B-212926C21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8</a:t>
            </a:fld>
            <a:endParaRPr lang="x-none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29E005-B30C-4944-8AC1-2AE73D9C89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454" y="1325563"/>
            <a:ext cx="3616960" cy="219995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C1710-F2C5-4039-B458-6C8F3955C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453" y="3638348"/>
            <a:ext cx="3616960" cy="203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134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91922B-6C2D-4910-8006-E8E06218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599" y="0"/>
            <a:ext cx="9233210" cy="1325563"/>
          </a:xfrm>
        </p:spPr>
        <p:txBody>
          <a:bodyPr>
            <a:normAutofit/>
          </a:bodyPr>
          <a:lstStyle/>
          <a:p>
            <a:r>
              <a:rPr lang="ru-RU" b="1" i="1" dirty="0"/>
              <a:t>Продвижение фермерского ассортимента</a:t>
            </a:r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0D30D9-04DA-4CD8-A4ED-504ADA987D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V </a:t>
            </a:r>
            <a:r>
              <a:rPr lang="ru-RU"/>
              <a:t>Международная конференция Ягоды России 2022 </a:t>
            </a:r>
            <a:endParaRPr lang="en-US"/>
          </a:p>
          <a:p>
            <a:r>
              <a:rPr lang="ru-RU"/>
              <a:t>24 – 25 февраля, г. Воронеж</a:t>
            </a:r>
            <a:endParaRPr lang="x-none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2C803F-FBE8-4073-8251-6BA1EF415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F7520-39D1-9441-8AAA-83801A63571E}" type="slidenum">
              <a:rPr lang="x-none" smtClean="0"/>
              <a:t>9</a:t>
            </a:fld>
            <a:endParaRPr lang="x-none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DF8C59-106D-414D-BE5F-33DA4D85D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889" y="1821185"/>
            <a:ext cx="5496270" cy="26265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2A0D5D-1793-4570-A855-9EDD7FC7A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9822" y="1821185"/>
            <a:ext cx="4096289" cy="31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230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</TotalTime>
  <Words>414</Words>
  <Application>Microsoft Office PowerPoint</Application>
  <PresentationFormat>Широкоэкранный</PresentationFormat>
  <Paragraphs>83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FranklinGothicBookCTT</vt:lpstr>
      <vt:lpstr>Office Theme</vt:lpstr>
      <vt:lpstr>Развитие взаимодействия производителей ягод с сетевой розницей </vt:lpstr>
      <vt:lpstr>Презентация PowerPoint</vt:lpstr>
      <vt:lpstr>Ягоды в Азбуке Вкуса</vt:lpstr>
      <vt:lpstr>Продажи 2021</vt:lpstr>
      <vt:lpstr>Ягоды 2021, сезон Россия</vt:lpstr>
      <vt:lpstr>Критерии качества, клубника</vt:lpstr>
      <vt:lpstr>Требования к поставщикам</vt:lpstr>
      <vt:lpstr>Основные сложности при работе с фермерами</vt:lpstr>
      <vt:lpstr>Продвижение фермерского ассортимента</vt:lpstr>
      <vt:lpstr>Вопросы?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взаимодействия производителей ягод с сетевой розницей</dc:title>
  <dc:creator>Важенков Роман</dc:creator>
  <cp:lastModifiedBy>Роман</cp:lastModifiedBy>
  <cp:revision>20</cp:revision>
  <dcterms:modified xsi:type="dcterms:W3CDTF">2022-02-22T12:35:47Z</dcterms:modified>
</cp:coreProperties>
</file>